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189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747" y="2718435"/>
            <a:ext cx="4964787" cy="27927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16610" y="1191458"/>
            <a:ext cx="7683579" cy="35990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085"/>
              </a:lnSpc>
              <a:buNone/>
            </a:pPr>
            <a:r>
              <a:rPr lang="en-US" sz="5668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Constraints in High-Performance Computing</a:t>
            </a:r>
            <a:endParaRPr lang="en-US" sz="5668" dirty="0"/>
          </a:p>
        </p:txBody>
      </p:sp>
      <p:sp>
        <p:nvSpPr>
          <p:cNvPr id="7" name="Text 3"/>
          <p:cNvSpPr/>
          <p:nvPr/>
        </p:nvSpPr>
        <p:spPr>
          <a:xfrm>
            <a:off x="6216610" y="5103376"/>
            <a:ext cx="7683579" cy="1334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9"/>
              </a:lnSpc>
              <a:buNone/>
            </a:pPr>
            <a:r>
              <a:rPr lang="en-US" sz="164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High-performance computing (HPC) systems often face significant memory constraints when running large-scale simulations. This introduction explores the challenges and strategies for optimizing memory usage to enable these computationally intensive workloads.</a:t>
            </a:r>
            <a:endParaRPr lang="en-US" sz="1643" dirty="0"/>
          </a:p>
        </p:txBody>
      </p:sp>
      <p:sp>
        <p:nvSpPr>
          <p:cNvPr id="10" name="Text 5"/>
          <p:cNvSpPr/>
          <p:nvPr/>
        </p:nvSpPr>
        <p:spPr>
          <a:xfrm>
            <a:off x="6654641" y="6672977"/>
            <a:ext cx="1248013" cy="3650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5"/>
              </a:lnSpc>
              <a:buNone/>
            </a:pPr>
            <a:endParaRPr lang="en-US" sz="2054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DA6CAC-7AE0-23DC-DD53-D47E4E9806C1}"/>
              </a:ext>
            </a:extLst>
          </p:cNvPr>
          <p:cNvSpPr txBox="1"/>
          <p:nvPr/>
        </p:nvSpPr>
        <p:spPr>
          <a:xfrm>
            <a:off x="10562492" y="6670889"/>
            <a:ext cx="3745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ptos Display" panose="020B0004020202020204" pitchFamily="34" charset="0"/>
              </a:rPr>
              <a:t>D RAHEEM (192210537)</a:t>
            </a:r>
          </a:p>
          <a:p>
            <a:r>
              <a:rPr lang="en-US" dirty="0">
                <a:solidFill>
                  <a:schemeClr val="bg1"/>
                </a:solidFill>
                <a:latin typeface="Aptos Display" panose="020B0004020202020204" pitchFamily="34" charset="0"/>
              </a:rPr>
              <a:t>G PAVAN KUMAR (192210610)</a:t>
            </a:r>
          </a:p>
          <a:p>
            <a:r>
              <a:rPr lang="en-IN" dirty="0">
                <a:solidFill>
                  <a:schemeClr val="bg1"/>
                </a:solidFill>
                <a:latin typeface="Aptos Display" panose="020B0004020202020204" pitchFamily="34" charset="0"/>
              </a:rPr>
              <a:t>N  ALEX (192210615)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1D1A9F-648A-CFF7-F46B-F0F30CE75A84}"/>
              </a:ext>
            </a:extLst>
          </p:cNvPr>
          <p:cNvSpPr txBox="1"/>
          <p:nvPr/>
        </p:nvSpPr>
        <p:spPr>
          <a:xfrm>
            <a:off x="93784" y="0"/>
            <a:ext cx="14536615" cy="82296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4BB95-E26E-3A97-38BD-F36A4809340F}"/>
              </a:ext>
            </a:extLst>
          </p:cNvPr>
          <p:cNvSpPr txBox="1"/>
          <p:nvPr/>
        </p:nvSpPr>
        <p:spPr>
          <a:xfrm>
            <a:off x="597877" y="609599"/>
            <a:ext cx="186396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AFD8F-D66D-50D4-E5CA-B6DC0DA46D7D}"/>
              </a:ext>
            </a:extLst>
          </p:cNvPr>
          <p:cNvSpPr txBox="1"/>
          <p:nvPr/>
        </p:nvSpPr>
        <p:spPr>
          <a:xfrm>
            <a:off x="597877" y="1570892"/>
            <a:ext cx="13047785" cy="618630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444500" marR="244475" algn="just">
              <a:lnSpc>
                <a:spcPct val="150000"/>
              </a:lnSpc>
              <a:spcAft>
                <a:spcPts val="0"/>
              </a:spcAft>
              <a:tabLst>
                <a:tab pos="673735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1]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Appuswamy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Gkantsidis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C., Narayanan, D., Hodson, O., and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Rowstron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 Scale-up vs Scale-out for Hadoop: Time to Rethink? In Proc. of the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Symp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on Cloud Computing (SOCC) (Oct. 2013), pp. 20:1–20:13.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4500" marR="244475" algn="just">
              <a:lnSpc>
                <a:spcPct val="150000"/>
              </a:lnSpc>
              <a:spcAft>
                <a:spcPts val="0"/>
              </a:spcAft>
              <a:tabLst>
                <a:tab pos="673735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Asanovic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Bodik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R., Catanzaro, B. C.,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Gebis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 J., Husbands, P.,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Keutzer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K., Patterson, D. A.,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Plishker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W. L.,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Shalf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Williams, S. W., and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Yelick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 A. The Landscape of Parallel Computing Research: A View from Berkeley. Tech. Rep. UCB/EECS-2006-183, EECS Department, University of California, Berkeley, Dec. 2006.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4500" marR="244475" algn="just">
              <a:lnSpc>
                <a:spcPct val="150000"/>
              </a:lnSpc>
              <a:spcAft>
                <a:spcPts val="0"/>
              </a:spcAft>
              <a:tabLst>
                <a:tab pos="673735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 Ashby, S., Beckman, P., Chen, J., Colella, P., Collins, B., Crawford, D.,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Dongarra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Kothe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D., Lusk, R., Messina, P.,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Mezzacappa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T.,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Moin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P., Norman, M., Rosner, R., Sarkar, V., Siegel, A.,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Streitz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F., White, A., and Wright, M. The Opportunities and Challenges of Exascale Computing. Tech. rep., 2010.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4500" marR="244475" algn="just">
              <a:lnSpc>
                <a:spcPct val="150000"/>
              </a:lnSpc>
              <a:spcAft>
                <a:spcPts val="0"/>
              </a:spcAft>
              <a:tabLst>
                <a:tab pos="673735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Asifuzzaman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K., Pavlovic, M., Radulovic, M., Zaragoza, D., Kwon, O.,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Ryoo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K.-C., and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Radojkovic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P. ´ Performance Impact of a Slower Main Memory: A Case Study of STT-MRAM in HPC. In Proc. of the International Symposium on Memory Systems (MEMSYS) (oct 2016), pp. 40–49. </a:t>
            </a:r>
          </a:p>
          <a:p>
            <a:pPr marL="444500" marR="244475" algn="just">
              <a:lnSpc>
                <a:spcPct val="150000"/>
              </a:lnSpc>
              <a:spcAft>
                <a:spcPts val="0"/>
              </a:spcAft>
              <a:tabLst>
                <a:tab pos="673735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[5]Atkins, D. E.,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Droegemeier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 K., Feldman, S. I., Feldman, S. I., Klein, M. L., Messerschmitt, D. G., Messina, P.,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Ostriker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 P., and Wright, M. H. Revolutionizing Science and Engineering Through Cyberinfrastructure. Report of the National Science Foundation Blue-Ribbon Advisory Panel on Cyberinfrastructure, National Science Foundation, Jan. 2003. 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482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426845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Scaling Simulations with Limited Memory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Simulation Memory Footprint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605337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Large-scale simulations can require hundreds of gigabytes or even terabytes of memory to store data structures and intermediate results.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Cluster Memory Capacity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605337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HPC clusters have finite memory resources, often constrained by hardware and cost limitations.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86996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Management Strategies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605337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Techniques like data partitioning, in-situ processing, and algorithmic optimizations are crucial for scaling simulations within memory constraints.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0307" y="-21610"/>
            <a:ext cx="5486400" cy="822971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7721" y="1615321"/>
            <a:ext cx="4998958" cy="49989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2585" y="536377"/>
            <a:ext cx="7778829" cy="1219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Challenges in Memory Management</a:t>
            </a:r>
            <a:endParaRPr lang="en-US" sz="3840" dirty="0"/>
          </a:p>
        </p:txBody>
      </p:sp>
      <p:sp>
        <p:nvSpPr>
          <p:cNvPr id="7" name="Shape 3"/>
          <p:cNvSpPr/>
          <p:nvPr/>
        </p:nvSpPr>
        <p:spPr>
          <a:xfrm>
            <a:off x="682585" y="2267545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814268" y="2340650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304" dirty="0"/>
          </a:p>
        </p:txBody>
      </p:sp>
      <p:sp>
        <p:nvSpPr>
          <p:cNvPr id="9" name="Text 5"/>
          <p:cNvSpPr/>
          <p:nvPr/>
        </p:nvSpPr>
        <p:spPr>
          <a:xfrm>
            <a:off x="1316474" y="2267545"/>
            <a:ext cx="321718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Heterogeneous Hardware</a:t>
            </a:r>
            <a:endParaRPr lang="en-US" sz="1920" dirty="0"/>
          </a:p>
        </p:txBody>
      </p:sp>
      <p:sp>
        <p:nvSpPr>
          <p:cNvPr id="10" name="Text 6"/>
          <p:cNvSpPr/>
          <p:nvPr/>
        </p:nvSpPr>
        <p:spPr>
          <a:xfrm>
            <a:off x="1316474" y="2689265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Varied memory capacities and architectures across nodes in an HPC cluster complicate memory management.</a:t>
            </a:r>
            <a:endParaRPr lang="en-US" sz="1536" dirty="0"/>
          </a:p>
        </p:txBody>
      </p:sp>
      <p:sp>
        <p:nvSpPr>
          <p:cNvPr id="11" name="Shape 7"/>
          <p:cNvSpPr/>
          <p:nvPr/>
        </p:nvSpPr>
        <p:spPr>
          <a:xfrm>
            <a:off x="682585" y="3727609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12" name="Text 8"/>
          <p:cNvSpPr/>
          <p:nvPr/>
        </p:nvSpPr>
        <p:spPr>
          <a:xfrm>
            <a:off x="814268" y="3800713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304" dirty="0"/>
          </a:p>
        </p:txBody>
      </p:sp>
      <p:sp>
        <p:nvSpPr>
          <p:cNvPr id="13" name="Text 9"/>
          <p:cNvSpPr/>
          <p:nvPr/>
        </p:nvSpPr>
        <p:spPr>
          <a:xfrm>
            <a:off x="1316474" y="3727609"/>
            <a:ext cx="365581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Dynamic Memory Allocation</a:t>
            </a:r>
            <a:endParaRPr lang="en-US" sz="1920" dirty="0"/>
          </a:p>
        </p:txBody>
      </p:sp>
      <p:sp>
        <p:nvSpPr>
          <p:cNvPr id="14" name="Text 10"/>
          <p:cNvSpPr/>
          <p:nvPr/>
        </p:nvSpPr>
        <p:spPr>
          <a:xfrm>
            <a:off x="1316474" y="4149328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Unpredictable memory requirements during simulation can lead to over-allocation or inefficient utilization.</a:t>
            </a:r>
            <a:endParaRPr lang="en-US" sz="1536" dirty="0"/>
          </a:p>
        </p:txBody>
      </p:sp>
      <p:sp>
        <p:nvSpPr>
          <p:cNvPr id="15" name="Shape 11"/>
          <p:cNvSpPr/>
          <p:nvPr/>
        </p:nvSpPr>
        <p:spPr>
          <a:xfrm>
            <a:off x="682585" y="5187672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16" name="Text 12"/>
          <p:cNvSpPr/>
          <p:nvPr/>
        </p:nvSpPr>
        <p:spPr>
          <a:xfrm>
            <a:off x="814268" y="5260777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3</a:t>
            </a:r>
            <a:endParaRPr lang="en-US" sz="2304" dirty="0"/>
          </a:p>
        </p:txBody>
      </p:sp>
      <p:sp>
        <p:nvSpPr>
          <p:cNvPr id="17" name="Text 13"/>
          <p:cNvSpPr/>
          <p:nvPr/>
        </p:nvSpPr>
        <p:spPr>
          <a:xfrm>
            <a:off x="1316474" y="5187672"/>
            <a:ext cx="263223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Bottlenecks</a:t>
            </a:r>
            <a:endParaRPr lang="en-US" sz="1920" dirty="0"/>
          </a:p>
        </p:txBody>
      </p:sp>
      <p:sp>
        <p:nvSpPr>
          <p:cNvPr id="18" name="Text 14"/>
          <p:cNvSpPr/>
          <p:nvPr/>
        </p:nvSpPr>
        <p:spPr>
          <a:xfrm>
            <a:off x="1316474" y="5609392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Memory bandwidth and latency issues can limit the overall performance of large-scale simulations.</a:t>
            </a:r>
            <a:endParaRPr lang="en-US" sz="1536" dirty="0"/>
          </a:p>
        </p:txBody>
      </p:sp>
      <p:sp>
        <p:nvSpPr>
          <p:cNvPr id="19" name="Shape 15"/>
          <p:cNvSpPr/>
          <p:nvPr/>
        </p:nvSpPr>
        <p:spPr>
          <a:xfrm>
            <a:off x="682585" y="6647736"/>
            <a:ext cx="438864" cy="438864"/>
          </a:xfrm>
          <a:prstGeom prst="roundRect">
            <a:avLst>
              <a:gd name="adj" fmla="val 8000"/>
            </a:avLst>
          </a:prstGeom>
          <a:solidFill>
            <a:srgbClr val="2E2E2F"/>
          </a:solidFill>
          <a:ln/>
        </p:spPr>
      </p:sp>
      <p:sp>
        <p:nvSpPr>
          <p:cNvPr id="20" name="Text 16"/>
          <p:cNvSpPr/>
          <p:nvPr/>
        </p:nvSpPr>
        <p:spPr>
          <a:xfrm>
            <a:off x="814268" y="6720840"/>
            <a:ext cx="17549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4</a:t>
            </a:r>
            <a:endParaRPr lang="en-US" sz="2304" dirty="0"/>
          </a:p>
        </p:txBody>
      </p:sp>
      <p:sp>
        <p:nvSpPr>
          <p:cNvPr id="21" name="Text 17"/>
          <p:cNvSpPr/>
          <p:nvPr/>
        </p:nvSpPr>
        <p:spPr>
          <a:xfrm>
            <a:off x="1316474" y="6647736"/>
            <a:ext cx="321718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Data Movement Overhead</a:t>
            </a:r>
            <a:endParaRPr lang="en-US" sz="1920" dirty="0"/>
          </a:p>
        </p:txBody>
      </p:sp>
      <p:sp>
        <p:nvSpPr>
          <p:cNvPr id="22" name="Text 18"/>
          <p:cNvSpPr/>
          <p:nvPr/>
        </p:nvSpPr>
        <p:spPr>
          <a:xfrm>
            <a:off x="1316474" y="7069455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Excessive data movement between storage, memory, and processors can significantly impact performance.</a:t>
            </a:r>
            <a:endParaRPr lang="en-US" sz="153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7841" y="2336959"/>
            <a:ext cx="4978598" cy="35555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684" y="1199793"/>
            <a:ext cx="7004447" cy="6346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97"/>
              </a:lnSpc>
              <a:buNone/>
            </a:pPr>
            <a:r>
              <a:rPr lang="en-US" sz="3998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Optimizing Memory Usage</a:t>
            </a:r>
            <a:endParaRPr lang="en-US" sz="3998" dirty="0"/>
          </a:p>
        </p:txBody>
      </p:sp>
      <p:sp>
        <p:nvSpPr>
          <p:cNvPr id="7" name="Shape 3"/>
          <p:cNvSpPr/>
          <p:nvPr/>
        </p:nvSpPr>
        <p:spPr>
          <a:xfrm>
            <a:off x="786825" y="236732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923865" y="244340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399" dirty="0"/>
          </a:p>
        </p:txBody>
      </p:sp>
      <p:sp>
        <p:nvSpPr>
          <p:cNvPr id="9" name="Text 5"/>
          <p:cNvSpPr/>
          <p:nvPr/>
        </p:nvSpPr>
        <p:spPr>
          <a:xfrm>
            <a:off x="2132052" y="2341959"/>
            <a:ext cx="2538413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Data Compression</a:t>
            </a:r>
            <a:endParaRPr lang="en-US" sz="1999" dirty="0"/>
          </a:p>
        </p:txBody>
      </p:sp>
      <p:sp>
        <p:nvSpPr>
          <p:cNvPr id="10" name="Text 6"/>
          <p:cNvSpPr/>
          <p:nvPr/>
        </p:nvSpPr>
        <p:spPr>
          <a:xfrm>
            <a:off x="2132052" y="2781062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Applying lossless or lossy data compression techniques to reduce the memory footprint of simulation data.</a:t>
            </a:r>
            <a:endParaRPr lang="en-US" sz="1599" dirty="0"/>
          </a:p>
        </p:txBody>
      </p:sp>
      <p:sp>
        <p:nvSpPr>
          <p:cNvPr id="11" name="Shape 7"/>
          <p:cNvSpPr/>
          <p:nvPr/>
        </p:nvSpPr>
        <p:spPr>
          <a:xfrm>
            <a:off x="786825" y="406527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12" name="Text 8"/>
          <p:cNvSpPr/>
          <p:nvPr/>
        </p:nvSpPr>
        <p:spPr>
          <a:xfrm>
            <a:off x="923865" y="414135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399" dirty="0"/>
          </a:p>
        </p:txBody>
      </p:sp>
      <p:sp>
        <p:nvSpPr>
          <p:cNvPr id="13" name="Text 9"/>
          <p:cNvSpPr/>
          <p:nvPr/>
        </p:nvSpPr>
        <p:spPr>
          <a:xfrm>
            <a:off x="2132052" y="4039910"/>
            <a:ext cx="3349228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Out-of-Core Processing</a:t>
            </a:r>
            <a:endParaRPr lang="en-US" sz="1999" dirty="0"/>
          </a:p>
        </p:txBody>
      </p:sp>
      <p:sp>
        <p:nvSpPr>
          <p:cNvPr id="14" name="Text 10"/>
          <p:cNvSpPr/>
          <p:nvPr/>
        </p:nvSpPr>
        <p:spPr>
          <a:xfrm>
            <a:off x="2132052" y="4479012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Streaming data from storage to memory in smaller chunks, minimizing the in-memory working set.</a:t>
            </a:r>
            <a:endParaRPr lang="en-US" sz="1599" dirty="0"/>
          </a:p>
        </p:txBody>
      </p:sp>
      <p:sp>
        <p:nvSpPr>
          <p:cNvPr id="15" name="Shape 11"/>
          <p:cNvSpPr/>
          <p:nvPr/>
        </p:nvSpPr>
        <p:spPr>
          <a:xfrm>
            <a:off x="786825" y="5763220"/>
            <a:ext cx="456843" cy="456843"/>
          </a:xfrm>
          <a:prstGeom prst="roundRect">
            <a:avLst>
              <a:gd name="adj" fmla="val 8001"/>
            </a:avLst>
          </a:prstGeom>
          <a:solidFill>
            <a:srgbClr val="2E2E2F"/>
          </a:solidFill>
          <a:ln/>
        </p:spPr>
      </p:sp>
      <p:sp>
        <p:nvSpPr>
          <p:cNvPr id="16" name="Text 12"/>
          <p:cNvSpPr/>
          <p:nvPr/>
        </p:nvSpPr>
        <p:spPr>
          <a:xfrm>
            <a:off x="923865" y="5839301"/>
            <a:ext cx="182761" cy="3045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9"/>
              </a:lnSpc>
              <a:buNone/>
            </a:pPr>
            <a:r>
              <a:rPr lang="en-US" sz="23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3</a:t>
            </a:r>
            <a:endParaRPr lang="en-US" sz="2399" dirty="0"/>
          </a:p>
        </p:txBody>
      </p:sp>
      <p:sp>
        <p:nvSpPr>
          <p:cNvPr id="17" name="Text 13"/>
          <p:cNvSpPr/>
          <p:nvPr/>
        </p:nvSpPr>
        <p:spPr>
          <a:xfrm>
            <a:off x="2132052" y="5737860"/>
            <a:ext cx="3044666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9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Hierarchical Storage</a:t>
            </a:r>
            <a:endParaRPr lang="en-US" sz="1999" dirty="0"/>
          </a:p>
        </p:txBody>
      </p:sp>
      <p:sp>
        <p:nvSpPr>
          <p:cNvPr id="18" name="Text 14"/>
          <p:cNvSpPr/>
          <p:nvPr/>
        </p:nvSpPr>
        <p:spPr>
          <a:xfrm>
            <a:off x="2132052" y="6176963"/>
            <a:ext cx="6301264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Tiering data across different storage media (SSD, HDD) to leverage performance and capacity characteristics.</a:t>
            </a:r>
            <a:endParaRPr lang="en-US" sz="159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18" y="2316480"/>
            <a:ext cx="4977765" cy="35965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98156" y="878086"/>
            <a:ext cx="7720489" cy="12711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05"/>
              </a:lnSpc>
              <a:buNone/>
            </a:pPr>
            <a:r>
              <a:rPr lang="en-US" sz="4004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Profiling and Monitoring Memory Usage</a:t>
            </a:r>
            <a:endParaRPr lang="en-US" sz="4004" dirty="0"/>
          </a:p>
        </p:txBody>
      </p:sp>
      <p:sp>
        <p:nvSpPr>
          <p:cNvPr id="7" name="Shape 3"/>
          <p:cNvSpPr/>
          <p:nvPr/>
        </p:nvSpPr>
        <p:spPr>
          <a:xfrm>
            <a:off x="6198156" y="2454235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8" name="Text 4"/>
          <p:cNvSpPr/>
          <p:nvPr/>
        </p:nvSpPr>
        <p:spPr>
          <a:xfrm>
            <a:off x="6401514" y="2657594"/>
            <a:ext cx="2542222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Memory Profilers</a:t>
            </a:r>
            <a:endParaRPr lang="en-US" sz="2002" dirty="0"/>
          </a:p>
        </p:txBody>
      </p:sp>
      <p:sp>
        <p:nvSpPr>
          <p:cNvPr id="9" name="Text 5"/>
          <p:cNvSpPr/>
          <p:nvPr/>
        </p:nvSpPr>
        <p:spPr>
          <a:xfrm>
            <a:off x="6401514" y="3097173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Tools that analyze memory allocation, usage, and leaks to identify optimization opportunities.</a:t>
            </a:r>
            <a:endParaRPr lang="en-US" sz="1601" dirty="0"/>
          </a:p>
        </p:txBody>
      </p:sp>
      <p:sp>
        <p:nvSpPr>
          <p:cNvPr id="10" name="Shape 6"/>
          <p:cNvSpPr/>
          <p:nvPr/>
        </p:nvSpPr>
        <p:spPr>
          <a:xfrm>
            <a:off x="6198156" y="4154448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11" name="Text 7"/>
          <p:cNvSpPr/>
          <p:nvPr/>
        </p:nvSpPr>
        <p:spPr>
          <a:xfrm>
            <a:off x="6401514" y="4357807"/>
            <a:ext cx="3355419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Performance Monitoring</a:t>
            </a:r>
            <a:endParaRPr lang="en-US" sz="2002" dirty="0"/>
          </a:p>
        </p:txBody>
      </p:sp>
      <p:sp>
        <p:nvSpPr>
          <p:cNvPr id="12" name="Text 8"/>
          <p:cNvSpPr/>
          <p:nvPr/>
        </p:nvSpPr>
        <p:spPr>
          <a:xfrm>
            <a:off x="6401514" y="4797385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Metrics like memory bandwidth, cache utilization, and page faults can help diagnose memory-related bottlenecks.</a:t>
            </a:r>
            <a:endParaRPr lang="en-US" sz="1601" dirty="0"/>
          </a:p>
        </p:txBody>
      </p:sp>
      <p:sp>
        <p:nvSpPr>
          <p:cNvPr id="13" name="Shape 9"/>
          <p:cNvSpPr/>
          <p:nvPr/>
        </p:nvSpPr>
        <p:spPr>
          <a:xfrm>
            <a:off x="6198156" y="5854660"/>
            <a:ext cx="7720489" cy="1496854"/>
          </a:xfrm>
          <a:prstGeom prst="roundRect">
            <a:avLst>
              <a:gd name="adj" fmla="val 2446"/>
            </a:avLst>
          </a:prstGeom>
          <a:solidFill>
            <a:srgbClr val="2E2E2F"/>
          </a:solidFill>
          <a:ln/>
        </p:spPr>
      </p:sp>
      <p:sp>
        <p:nvSpPr>
          <p:cNvPr id="14" name="Text 10"/>
          <p:cNvSpPr/>
          <p:nvPr/>
        </p:nvSpPr>
        <p:spPr>
          <a:xfrm>
            <a:off x="6401514" y="6058019"/>
            <a:ext cx="3660458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2"/>
              </a:lnSpc>
              <a:buNone/>
            </a:pPr>
            <a:r>
              <a:rPr lang="en-US" sz="2002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Visualization Dashboards</a:t>
            </a:r>
            <a:endParaRPr lang="en-US" sz="2002" dirty="0"/>
          </a:p>
        </p:txBody>
      </p:sp>
      <p:sp>
        <p:nvSpPr>
          <p:cNvPr id="15" name="Text 11"/>
          <p:cNvSpPr/>
          <p:nvPr/>
        </p:nvSpPr>
        <p:spPr>
          <a:xfrm>
            <a:off x="6401514" y="6497598"/>
            <a:ext cx="7313771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Interactive visualizations of memory usage patterns can provide insights for tuning and scaling simulations.</a:t>
            </a:r>
            <a:endParaRPr lang="en-US" sz="160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00" y="2453045"/>
            <a:ext cx="4947880" cy="332339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0185" y="695920"/>
            <a:ext cx="7636431" cy="1345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4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Scaling Simulations within Constraints</a:t>
            </a:r>
            <a:endParaRPr lang="en-US" sz="424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185" y="2364819"/>
            <a:ext cx="1076801" cy="17229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0003" y="2580084"/>
            <a:ext cx="4038124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Algorithmic Optimizations</a:t>
            </a:r>
            <a:endParaRPr lang="en-US" sz="2120" dirty="0"/>
          </a:p>
        </p:txBody>
      </p:sp>
      <p:sp>
        <p:nvSpPr>
          <p:cNvPr id="9" name="Text 4"/>
          <p:cNvSpPr/>
          <p:nvPr/>
        </p:nvSpPr>
        <p:spPr>
          <a:xfrm>
            <a:off x="7640003" y="3045738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Improving the computational and memory complexity of simulation algorithms.</a:t>
            </a:r>
            <a:endParaRPr lang="en-US" sz="169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0185" y="4087773"/>
            <a:ext cx="1076801" cy="17229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0003" y="4303038"/>
            <a:ext cx="3068955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Parallel Processing</a:t>
            </a:r>
            <a:endParaRPr lang="en-US" sz="2120" dirty="0"/>
          </a:p>
        </p:txBody>
      </p:sp>
      <p:sp>
        <p:nvSpPr>
          <p:cNvPr id="12" name="Text 6"/>
          <p:cNvSpPr/>
          <p:nvPr/>
        </p:nvSpPr>
        <p:spPr>
          <a:xfrm>
            <a:off x="7640003" y="4768691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Decomposing simulations into smaller, parallelizable tasks to distribute memory usage.</a:t>
            </a:r>
            <a:endParaRPr lang="en-US" sz="1696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0185" y="5810726"/>
            <a:ext cx="1076801" cy="17229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40003" y="6025991"/>
            <a:ext cx="4361140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2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Hybrid Memory Architectures</a:t>
            </a:r>
            <a:endParaRPr lang="en-US" sz="2120" dirty="0"/>
          </a:p>
        </p:txBody>
      </p:sp>
      <p:sp>
        <p:nvSpPr>
          <p:cNvPr id="15" name="Text 8"/>
          <p:cNvSpPr/>
          <p:nvPr/>
        </p:nvSpPr>
        <p:spPr>
          <a:xfrm>
            <a:off x="7640003" y="6491645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3"/>
              </a:lnSpc>
              <a:buNone/>
            </a:pPr>
            <a:r>
              <a:rPr lang="en-US" sz="169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Combining high-capacity but slower memory with high-performance memory for critical data structures.</a:t>
            </a:r>
            <a:endParaRPr lang="en-US" sz="169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E602E1-BC15-8A49-6068-242F25CC874E}"/>
              </a:ext>
            </a:extLst>
          </p:cNvPr>
          <p:cNvSpPr txBox="1"/>
          <p:nvPr/>
        </p:nvSpPr>
        <p:spPr>
          <a:xfrm>
            <a:off x="111512" y="178420"/>
            <a:ext cx="14518888" cy="82296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3D1B34-C0B0-4A83-A4D3-1B5DF1E7F68B}"/>
              </a:ext>
            </a:extLst>
          </p:cNvPr>
          <p:cNvSpPr txBox="1"/>
          <p:nvPr/>
        </p:nvSpPr>
        <p:spPr>
          <a:xfrm>
            <a:off x="345688" y="490654"/>
            <a:ext cx="7203688" cy="737124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CODE:</a:t>
            </a:r>
          </a:p>
          <a:p>
            <a:r>
              <a:rPr lang="en-IN" sz="1100" dirty="0"/>
              <a:t>import subprocess</a:t>
            </a:r>
          </a:p>
          <a:p>
            <a:r>
              <a:rPr lang="en-IN" sz="1100" dirty="0"/>
              <a:t>import re</a:t>
            </a:r>
          </a:p>
          <a:p>
            <a:endParaRPr lang="en-IN" sz="1100" dirty="0"/>
          </a:p>
          <a:p>
            <a:r>
              <a:rPr lang="en-IN" sz="1100" dirty="0"/>
              <a:t>def </a:t>
            </a:r>
            <a:r>
              <a:rPr lang="en-IN" sz="1100" dirty="0" err="1"/>
              <a:t>gather_memory_info</a:t>
            </a:r>
            <a:r>
              <a:rPr lang="en-IN" sz="1100" dirty="0"/>
              <a:t>(hostnames, username, password):</a:t>
            </a:r>
          </a:p>
          <a:p>
            <a:r>
              <a:rPr lang="en-IN" sz="1100" dirty="0"/>
              <a:t>    </a:t>
            </a:r>
            <a:r>
              <a:rPr lang="en-IN" sz="1100" dirty="0" err="1"/>
              <a:t>memory_info</a:t>
            </a:r>
            <a:r>
              <a:rPr lang="en-IN" sz="1100" dirty="0"/>
              <a:t> = {}</a:t>
            </a:r>
          </a:p>
          <a:p>
            <a:endParaRPr lang="en-IN" sz="1100" dirty="0"/>
          </a:p>
          <a:p>
            <a:r>
              <a:rPr lang="en-IN" sz="1100" dirty="0"/>
              <a:t>    for hostname in hostnames:</a:t>
            </a:r>
          </a:p>
          <a:p>
            <a:r>
              <a:rPr lang="en-IN" sz="1100" dirty="0"/>
              <a:t>        try:</a:t>
            </a:r>
          </a:p>
          <a:p>
            <a:r>
              <a:rPr lang="en-IN" sz="1100" dirty="0"/>
              <a:t>            </a:t>
            </a:r>
            <a:r>
              <a:rPr lang="en-IN" sz="1100" dirty="0" err="1"/>
              <a:t>ssh_command</a:t>
            </a:r>
            <a:r>
              <a:rPr lang="en-IN" sz="1100" dirty="0"/>
              <a:t> = "</a:t>
            </a:r>
            <a:r>
              <a:rPr lang="en-IN" sz="1100" dirty="0" err="1"/>
              <a:t>sshpass</a:t>
            </a:r>
            <a:r>
              <a:rPr lang="en-IN" sz="1100" dirty="0"/>
              <a:t> -p '{}' ssh {}@{} 'free -</a:t>
            </a:r>
            <a:r>
              <a:rPr lang="en-IN" sz="1100" dirty="0" err="1"/>
              <a:t>m'".format</a:t>
            </a:r>
            <a:r>
              <a:rPr lang="en-IN" sz="1100" dirty="0"/>
              <a:t>(password, username, hostname)</a:t>
            </a:r>
          </a:p>
          <a:p>
            <a:r>
              <a:rPr lang="en-IN" sz="1100" dirty="0"/>
              <a:t>            </a:t>
            </a:r>
            <a:r>
              <a:rPr lang="en-IN" sz="1100" dirty="0" err="1"/>
              <a:t>ssh_process</a:t>
            </a:r>
            <a:r>
              <a:rPr lang="en-IN" sz="1100" dirty="0"/>
              <a:t> = </a:t>
            </a:r>
            <a:r>
              <a:rPr lang="en-IN" sz="1100" dirty="0" err="1"/>
              <a:t>subprocess.Popen</a:t>
            </a:r>
            <a:r>
              <a:rPr lang="en-IN" sz="1100" dirty="0"/>
              <a:t>(</a:t>
            </a:r>
            <a:r>
              <a:rPr lang="en-IN" sz="1100" dirty="0" err="1"/>
              <a:t>ssh_command</a:t>
            </a:r>
            <a:r>
              <a:rPr lang="en-IN" sz="1100" dirty="0"/>
              <a:t>, shell=True, </a:t>
            </a:r>
            <a:r>
              <a:rPr lang="en-IN" sz="1100" dirty="0" err="1"/>
              <a:t>stdout</a:t>
            </a:r>
            <a:r>
              <a:rPr lang="en-IN" sz="1100" dirty="0"/>
              <a:t>=</a:t>
            </a:r>
            <a:r>
              <a:rPr lang="en-IN" sz="1100" dirty="0" err="1"/>
              <a:t>subprocess.PIPE</a:t>
            </a:r>
            <a:r>
              <a:rPr lang="en-IN" sz="1100" dirty="0"/>
              <a:t>, stderr=</a:t>
            </a:r>
            <a:r>
              <a:rPr lang="en-IN" sz="1100" dirty="0" err="1"/>
              <a:t>subprocess.PIPE</a:t>
            </a:r>
            <a:r>
              <a:rPr lang="en-IN" sz="1100" dirty="0"/>
              <a:t>)</a:t>
            </a:r>
          </a:p>
          <a:p>
            <a:r>
              <a:rPr lang="en-IN" sz="1100" dirty="0"/>
              <a:t>            </a:t>
            </a:r>
            <a:r>
              <a:rPr lang="en-IN" sz="1100" dirty="0" err="1"/>
              <a:t>stdout</a:t>
            </a:r>
            <a:r>
              <a:rPr lang="en-IN" sz="1100" dirty="0"/>
              <a:t>, stderr = </a:t>
            </a:r>
            <a:r>
              <a:rPr lang="en-IN" sz="1100" dirty="0" err="1"/>
              <a:t>ssh_process.communicate</a:t>
            </a:r>
            <a:r>
              <a:rPr lang="en-IN" sz="1100" dirty="0"/>
              <a:t>()</a:t>
            </a:r>
          </a:p>
          <a:p>
            <a:endParaRPr lang="en-IN" sz="1100" dirty="0"/>
          </a:p>
          <a:p>
            <a:r>
              <a:rPr lang="en-IN" sz="1100" dirty="0"/>
              <a:t>            if </a:t>
            </a:r>
            <a:r>
              <a:rPr lang="en-IN" sz="1100" dirty="0" err="1"/>
              <a:t>ssh_process.returncode</a:t>
            </a:r>
            <a:r>
              <a:rPr lang="en-IN" sz="1100" dirty="0"/>
              <a:t> == 0:</a:t>
            </a:r>
          </a:p>
          <a:p>
            <a:r>
              <a:rPr lang="en-IN" sz="1100" dirty="0"/>
              <a:t>                </a:t>
            </a:r>
            <a:r>
              <a:rPr lang="en-IN" sz="1100" dirty="0" err="1"/>
              <a:t>output_lines</a:t>
            </a:r>
            <a:r>
              <a:rPr lang="en-IN" sz="1100" dirty="0"/>
              <a:t> = </a:t>
            </a:r>
            <a:r>
              <a:rPr lang="en-IN" sz="1100" dirty="0" err="1"/>
              <a:t>stdout.decode</a:t>
            </a:r>
            <a:r>
              <a:rPr lang="en-IN" sz="1100" dirty="0"/>
              <a:t>().</a:t>
            </a:r>
            <a:r>
              <a:rPr lang="en-IN" sz="1100" dirty="0" err="1"/>
              <a:t>splitlines</a:t>
            </a:r>
            <a:r>
              <a:rPr lang="en-IN" sz="1100" dirty="0"/>
              <a:t>()</a:t>
            </a:r>
          </a:p>
          <a:p>
            <a:endParaRPr lang="en-IN" sz="1100" dirty="0"/>
          </a:p>
          <a:p>
            <a:r>
              <a:rPr lang="en-IN" sz="1100" dirty="0"/>
              <a:t>                if </a:t>
            </a:r>
            <a:r>
              <a:rPr lang="en-IN" sz="1100" dirty="0" err="1"/>
              <a:t>len</a:t>
            </a:r>
            <a:r>
              <a:rPr lang="en-IN" sz="1100" dirty="0"/>
              <a:t>(</a:t>
            </a:r>
            <a:r>
              <a:rPr lang="en-IN" sz="1100" dirty="0" err="1"/>
              <a:t>output_lines</a:t>
            </a:r>
            <a:r>
              <a:rPr lang="en-IN" sz="1100" dirty="0"/>
              <a:t>) &gt;= 2:</a:t>
            </a:r>
          </a:p>
          <a:p>
            <a:r>
              <a:rPr lang="en-IN" sz="1100" dirty="0"/>
              <a:t>                    </a:t>
            </a:r>
            <a:r>
              <a:rPr lang="en-IN" sz="1100" dirty="0" err="1"/>
              <a:t>memory_data</a:t>
            </a:r>
            <a:r>
              <a:rPr lang="en-IN" sz="1100" dirty="0"/>
              <a:t> = </a:t>
            </a:r>
            <a:r>
              <a:rPr lang="en-IN" sz="1100" dirty="0" err="1"/>
              <a:t>re.findall</a:t>
            </a:r>
            <a:r>
              <a:rPr lang="en-IN" sz="1100" dirty="0"/>
              <a:t>(r'\d+', </a:t>
            </a:r>
            <a:r>
              <a:rPr lang="en-IN" sz="1100" dirty="0" err="1"/>
              <a:t>output_lines</a:t>
            </a:r>
            <a:r>
              <a:rPr lang="en-IN" sz="1100" dirty="0"/>
              <a:t>[1])</a:t>
            </a:r>
          </a:p>
          <a:p>
            <a:r>
              <a:rPr lang="en-IN" sz="1100" dirty="0"/>
              <a:t>                    if </a:t>
            </a:r>
            <a:r>
              <a:rPr lang="en-IN" sz="1100" dirty="0" err="1"/>
              <a:t>len</a:t>
            </a:r>
            <a:r>
              <a:rPr lang="en-IN" sz="1100" dirty="0"/>
              <a:t>(</a:t>
            </a:r>
            <a:r>
              <a:rPr lang="en-IN" sz="1100" dirty="0" err="1"/>
              <a:t>memory_data</a:t>
            </a:r>
            <a:r>
              <a:rPr lang="en-IN" sz="1100" dirty="0"/>
              <a:t>) &gt;= 3:</a:t>
            </a:r>
          </a:p>
          <a:p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                     </a:t>
            </a:r>
            <a:r>
              <a:rPr lang="en-IN" sz="1100" dirty="0" err="1"/>
              <a:t>total_memory</a:t>
            </a:r>
            <a:r>
              <a:rPr lang="en-IN" sz="1100" dirty="0"/>
              <a:t> = int(</a:t>
            </a:r>
            <a:r>
              <a:rPr lang="en-IN" sz="1100" dirty="0" err="1"/>
              <a:t>memory_data</a:t>
            </a:r>
            <a:r>
              <a:rPr lang="en-IN" sz="1100" dirty="0"/>
              <a:t>[1])</a:t>
            </a:r>
          </a:p>
          <a:p>
            <a:r>
              <a:rPr lang="en-IN" sz="1100" dirty="0"/>
              <a:t>                        </a:t>
            </a:r>
            <a:r>
              <a:rPr lang="en-IN" sz="1100" dirty="0" err="1"/>
              <a:t>used_memory</a:t>
            </a:r>
            <a:r>
              <a:rPr lang="en-IN" sz="1100" dirty="0"/>
              <a:t> = int(</a:t>
            </a:r>
            <a:r>
              <a:rPr lang="en-IN" sz="1100" dirty="0" err="1"/>
              <a:t>memory_data</a:t>
            </a:r>
            <a:r>
              <a:rPr lang="en-IN" sz="1100" dirty="0"/>
              <a:t>[2])</a:t>
            </a:r>
          </a:p>
          <a:p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                     </a:t>
            </a:r>
            <a:r>
              <a:rPr lang="en-IN" sz="1100" dirty="0" err="1"/>
              <a:t>memory_info</a:t>
            </a:r>
            <a:r>
              <a:rPr lang="en-IN" sz="1100" dirty="0"/>
              <a:t>[hostname] = {</a:t>
            </a:r>
          </a:p>
          <a:p>
            <a:r>
              <a:rPr lang="en-IN" sz="1100" dirty="0"/>
              <a:t>                            '</a:t>
            </a:r>
            <a:r>
              <a:rPr lang="en-IN" sz="1100" dirty="0" err="1"/>
              <a:t>total_memory_MB</a:t>
            </a:r>
            <a:r>
              <a:rPr lang="en-IN" sz="1100" dirty="0"/>
              <a:t>': </a:t>
            </a:r>
            <a:r>
              <a:rPr lang="en-IN" sz="1100" dirty="0" err="1"/>
              <a:t>total_memory</a:t>
            </a:r>
            <a:r>
              <a:rPr lang="en-IN" sz="1100" dirty="0"/>
              <a:t>,</a:t>
            </a:r>
          </a:p>
          <a:p>
            <a:r>
              <a:rPr lang="en-IN" sz="1100" dirty="0"/>
              <a:t>                            '</a:t>
            </a:r>
            <a:r>
              <a:rPr lang="en-IN" sz="1100" dirty="0" err="1"/>
              <a:t>used_memory_MB</a:t>
            </a:r>
            <a:r>
              <a:rPr lang="en-IN" sz="1100" dirty="0"/>
              <a:t>': </a:t>
            </a:r>
            <a:r>
              <a:rPr lang="en-IN" sz="1100" dirty="0" err="1"/>
              <a:t>used_memory</a:t>
            </a:r>
            <a:endParaRPr lang="en-IN" sz="1100" dirty="0"/>
          </a:p>
          <a:p>
            <a:r>
              <a:rPr lang="en-IN" sz="1100" dirty="0"/>
              <a:t>                        }</a:t>
            </a:r>
          </a:p>
          <a:p>
            <a:r>
              <a:rPr lang="en-IN" sz="1100" dirty="0"/>
              <a:t>                    else:</a:t>
            </a:r>
          </a:p>
          <a:p>
            <a:r>
              <a:rPr lang="en-IN" sz="1100" dirty="0"/>
              <a:t>                        print("Invalid output format for memory info on {}".format(hostname))</a:t>
            </a:r>
          </a:p>
          <a:p>
            <a:r>
              <a:rPr lang="en-IN" sz="1100" dirty="0"/>
              <a:t>                else:</a:t>
            </a:r>
          </a:p>
          <a:p>
            <a:r>
              <a:rPr lang="en-IN" sz="1100" dirty="0"/>
              <a:t>                    print("Insufficient output for memory info on {}".format(hostname))</a:t>
            </a:r>
          </a:p>
          <a:p>
            <a:r>
              <a:rPr lang="en-IN" sz="1100" dirty="0"/>
              <a:t>            else:</a:t>
            </a:r>
          </a:p>
          <a:p>
            <a:r>
              <a:rPr lang="en-IN" sz="1100" dirty="0"/>
              <a:t>                print("Error executing SSH command to {}: {}".format(hostname, </a:t>
            </a:r>
            <a:r>
              <a:rPr lang="en-IN" sz="1100" dirty="0" err="1"/>
              <a:t>stderr.decode</a:t>
            </a:r>
            <a:r>
              <a:rPr lang="en-IN" sz="1100" dirty="0"/>
              <a:t>().strip()))</a:t>
            </a:r>
          </a:p>
          <a:p>
            <a:r>
              <a:rPr lang="en-IN" sz="1100" dirty="0"/>
              <a:t>        except Exception as e:</a:t>
            </a:r>
          </a:p>
          <a:p>
            <a:r>
              <a:rPr lang="en-IN" sz="1100" dirty="0"/>
              <a:t>            print("Error connecting to {}: {}".format(hostname, str(e)))</a:t>
            </a:r>
          </a:p>
          <a:p>
            <a:endParaRPr lang="en-IN" sz="1100" dirty="0"/>
          </a:p>
          <a:p>
            <a:r>
              <a:rPr lang="en-IN" sz="1100" dirty="0"/>
              <a:t> </a:t>
            </a:r>
          </a:p>
          <a:p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return </a:t>
            </a:r>
            <a:r>
              <a:rPr lang="en-IN" sz="1100" dirty="0" err="1"/>
              <a:t>memory_info</a:t>
            </a:r>
            <a:endParaRPr lang="en-IN" sz="1100" dirty="0"/>
          </a:p>
          <a:p>
            <a:endParaRPr lang="en-IN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1432A-DBF8-7A3C-D955-6FE6CE037E22}"/>
              </a:ext>
            </a:extLst>
          </p:cNvPr>
          <p:cNvSpPr txBox="1"/>
          <p:nvPr/>
        </p:nvSpPr>
        <p:spPr>
          <a:xfrm>
            <a:off x="7872761" y="490654"/>
            <a:ext cx="6300439" cy="754052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1100" dirty="0"/>
              <a:t>def </a:t>
            </a:r>
            <a:r>
              <a:rPr lang="en-IN" sz="1100" dirty="0" err="1"/>
              <a:t>analyze_memory_constraints</a:t>
            </a:r>
            <a:r>
              <a:rPr lang="en-IN" sz="1100" dirty="0"/>
              <a:t>(</a:t>
            </a:r>
            <a:r>
              <a:rPr lang="en-IN" sz="1100" dirty="0" err="1"/>
              <a:t>memory_info</a:t>
            </a:r>
            <a:r>
              <a:rPr lang="en-IN" sz="1100" dirty="0"/>
              <a:t>):</a:t>
            </a:r>
          </a:p>
          <a:p>
            <a:r>
              <a:rPr lang="en-IN" sz="1100" dirty="0"/>
              <a:t>    if not </a:t>
            </a:r>
            <a:r>
              <a:rPr lang="en-IN" sz="1100" dirty="0" err="1"/>
              <a:t>memory_info</a:t>
            </a:r>
            <a:r>
              <a:rPr lang="en-IN" sz="1100" dirty="0"/>
              <a:t>:</a:t>
            </a:r>
          </a:p>
          <a:p>
            <a:r>
              <a:rPr lang="en-IN" sz="1100" dirty="0"/>
              <a:t>        print("No memory information available.")</a:t>
            </a:r>
          </a:p>
          <a:p>
            <a:r>
              <a:rPr lang="en-IN" sz="1100" dirty="0"/>
              <a:t>        return</a:t>
            </a:r>
          </a:p>
          <a:p>
            <a:endParaRPr lang="en-IN" sz="1100" dirty="0"/>
          </a:p>
          <a:p>
            <a:r>
              <a:rPr lang="en-IN" sz="1100" dirty="0"/>
              <a:t>    </a:t>
            </a:r>
            <a:r>
              <a:rPr lang="en-IN" sz="1100" dirty="0" err="1"/>
              <a:t>total_memory_cluster</a:t>
            </a:r>
            <a:r>
              <a:rPr lang="en-IN" sz="1100" dirty="0"/>
              <a:t> = sum(info['</a:t>
            </a:r>
            <a:r>
              <a:rPr lang="en-IN" sz="1100" dirty="0" err="1"/>
              <a:t>total_memory_MB</a:t>
            </a:r>
            <a:r>
              <a:rPr lang="en-IN" sz="1100" dirty="0"/>
              <a:t>'] for info in </a:t>
            </a:r>
            <a:r>
              <a:rPr lang="en-IN" sz="1100" dirty="0" err="1"/>
              <a:t>memory_info.values</a:t>
            </a:r>
            <a:r>
              <a:rPr lang="en-IN" sz="1100" dirty="0"/>
              <a:t>())</a:t>
            </a:r>
          </a:p>
          <a:p>
            <a:r>
              <a:rPr lang="en-IN" sz="1100" dirty="0"/>
              <a:t>    </a:t>
            </a:r>
            <a:r>
              <a:rPr lang="en-IN" sz="1100" dirty="0" err="1"/>
              <a:t>used_memory_cluster</a:t>
            </a:r>
            <a:r>
              <a:rPr lang="en-IN" sz="1100" dirty="0"/>
              <a:t> = sum(info['</a:t>
            </a:r>
            <a:r>
              <a:rPr lang="en-IN" sz="1100" dirty="0" err="1"/>
              <a:t>used_memory_MB</a:t>
            </a:r>
            <a:r>
              <a:rPr lang="en-IN" sz="1100" dirty="0"/>
              <a:t>'] for info in </a:t>
            </a:r>
            <a:r>
              <a:rPr lang="en-IN" sz="1100" dirty="0" err="1"/>
              <a:t>memory_info.values</a:t>
            </a:r>
            <a:r>
              <a:rPr lang="en-IN" sz="1100" dirty="0"/>
              <a:t>())</a:t>
            </a:r>
          </a:p>
          <a:p>
            <a:endParaRPr lang="en-IN" sz="1100" dirty="0"/>
          </a:p>
          <a:p>
            <a:r>
              <a:rPr lang="en-IN" sz="1100" dirty="0"/>
              <a:t>    print("Total Memory in Cluster: {} </a:t>
            </a:r>
            <a:r>
              <a:rPr lang="en-IN" sz="1100" dirty="0" err="1"/>
              <a:t>MB".format</a:t>
            </a:r>
            <a:r>
              <a:rPr lang="en-IN" sz="1100" dirty="0"/>
              <a:t>(</a:t>
            </a:r>
            <a:r>
              <a:rPr lang="en-IN" sz="1100" dirty="0" err="1"/>
              <a:t>total_memory_cluster</a:t>
            </a:r>
            <a:r>
              <a:rPr lang="en-IN" sz="1100" dirty="0"/>
              <a:t>))</a:t>
            </a:r>
          </a:p>
          <a:p>
            <a:r>
              <a:rPr lang="en-IN" sz="1100" dirty="0"/>
              <a:t>    print("Total Used Memory in Cluster: {} </a:t>
            </a:r>
            <a:r>
              <a:rPr lang="en-IN" sz="1100" dirty="0" err="1"/>
              <a:t>MB".format</a:t>
            </a:r>
            <a:r>
              <a:rPr lang="en-IN" sz="1100" dirty="0"/>
              <a:t>(</a:t>
            </a:r>
            <a:r>
              <a:rPr lang="en-IN" sz="1100" dirty="0" err="1"/>
              <a:t>used_memory_cluster</a:t>
            </a:r>
            <a:r>
              <a:rPr lang="en-IN" sz="1100" dirty="0"/>
              <a:t>))</a:t>
            </a:r>
          </a:p>
          <a:p>
            <a:endParaRPr lang="en-IN" sz="1100" dirty="0"/>
          </a:p>
          <a:p>
            <a:r>
              <a:rPr lang="en-IN" sz="1100" dirty="0"/>
              <a:t>    if </a:t>
            </a:r>
            <a:r>
              <a:rPr lang="en-IN" sz="1100" dirty="0" err="1"/>
              <a:t>total_memory_cluster</a:t>
            </a:r>
            <a:r>
              <a:rPr lang="en-IN" sz="1100" dirty="0"/>
              <a:t> &gt; 0:</a:t>
            </a:r>
          </a:p>
          <a:p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     </a:t>
            </a:r>
            <a:r>
              <a:rPr lang="en-IN" sz="1100" dirty="0" err="1"/>
              <a:t>memory_utilization_percentage</a:t>
            </a:r>
            <a:r>
              <a:rPr lang="en-IN" sz="1100" dirty="0"/>
              <a:t> = (</a:t>
            </a:r>
            <a:r>
              <a:rPr lang="en-IN" sz="1100" dirty="0" err="1"/>
              <a:t>used_memory_cluster</a:t>
            </a:r>
            <a:r>
              <a:rPr lang="en-IN" sz="1100" dirty="0"/>
              <a:t> / </a:t>
            </a:r>
            <a:r>
              <a:rPr lang="en-IN" sz="1100" dirty="0" err="1"/>
              <a:t>total_memory_cluster</a:t>
            </a:r>
            <a:r>
              <a:rPr lang="en-IN" sz="1100" dirty="0"/>
              <a:t>) * 100</a:t>
            </a:r>
          </a:p>
          <a:p>
            <a:r>
              <a:rPr lang="en-IN" sz="1100" dirty="0"/>
              <a:t>        print("Cluster Memory Utilization: {:.2f}%".format(</a:t>
            </a:r>
            <a:r>
              <a:rPr lang="en-IN" sz="1100" dirty="0" err="1"/>
              <a:t>memory_utilization_percentage</a:t>
            </a:r>
            <a:r>
              <a:rPr lang="en-IN" sz="1100" dirty="0"/>
              <a:t>))</a:t>
            </a:r>
          </a:p>
          <a:p>
            <a:r>
              <a:rPr lang="en-IN" sz="1100" dirty="0"/>
              <a:t>    else:</a:t>
            </a:r>
          </a:p>
          <a:p>
            <a:r>
              <a:rPr lang="en-IN" sz="1100" dirty="0"/>
              <a:t>        print("Total memory in cluster is zero, cannot calculate utilization.")</a:t>
            </a:r>
          </a:p>
          <a:p>
            <a:endParaRPr lang="en-IN" sz="1100" dirty="0"/>
          </a:p>
          <a:p>
            <a:r>
              <a:rPr lang="en-IN" sz="1100" dirty="0"/>
              <a:t>if __name__ == "__main__":</a:t>
            </a:r>
          </a:p>
          <a:p>
            <a:r>
              <a:rPr lang="en-IN" sz="1100" dirty="0"/>
              <a:t>    </a:t>
            </a:r>
            <a:r>
              <a:rPr lang="en-IN" sz="1100" dirty="0" err="1"/>
              <a:t>cluster_hostnames</a:t>
            </a:r>
            <a:r>
              <a:rPr lang="en-IN" sz="1100" dirty="0"/>
              <a:t> = ['node1', 'node2', 'node3’]</a:t>
            </a:r>
          </a:p>
          <a:p>
            <a:endParaRPr lang="en-IN" sz="1100" dirty="0"/>
          </a:p>
          <a:p>
            <a:r>
              <a:rPr lang="en-IN" sz="1100" dirty="0"/>
              <a:t>    username = '</a:t>
            </a:r>
            <a:r>
              <a:rPr lang="en-IN" sz="1100" dirty="0" err="1"/>
              <a:t>myusername</a:t>
            </a:r>
            <a:r>
              <a:rPr lang="en-IN" sz="1100" dirty="0"/>
              <a:t>'</a:t>
            </a:r>
          </a:p>
          <a:p>
            <a:r>
              <a:rPr lang="en-IN" sz="1100" dirty="0"/>
              <a:t>    password = '</a:t>
            </a:r>
            <a:r>
              <a:rPr lang="en-IN" sz="1100" dirty="0" err="1"/>
              <a:t>mypassword</a:t>
            </a:r>
            <a:r>
              <a:rPr lang="en-IN" sz="1100" dirty="0"/>
              <a:t>'</a:t>
            </a:r>
          </a:p>
          <a:p>
            <a:endParaRPr lang="en-IN" sz="1100" dirty="0"/>
          </a:p>
          <a:p>
            <a:r>
              <a:rPr lang="en-IN" sz="1100" dirty="0"/>
              <a:t>    print("Gathering memory information from cluster nodes...")</a:t>
            </a:r>
          </a:p>
          <a:p>
            <a:r>
              <a:rPr lang="en-IN" sz="1100" dirty="0"/>
              <a:t>    </a:t>
            </a:r>
            <a:r>
              <a:rPr lang="en-IN" sz="1100" dirty="0" err="1"/>
              <a:t>memory_info</a:t>
            </a:r>
            <a:r>
              <a:rPr lang="en-IN" sz="1100" dirty="0"/>
              <a:t> = </a:t>
            </a:r>
            <a:r>
              <a:rPr lang="en-IN" sz="1100" dirty="0" err="1"/>
              <a:t>gather_memory_info</a:t>
            </a:r>
            <a:r>
              <a:rPr lang="en-IN" sz="1100" dirty="0"/>
              <a:t>(</a:t>
            </a:r>
            <a:r>
              <a:rPr lang="en-IN" sz="1100" dirty="0" err="1"/>
              <a:t>cluster_hostnames</a:t>
            </a:r>
            <a:r>
              <a:rPr lang="en-IN" sz="1100" dirty="0"/>
              <a:t>, username, password)</a:t>
            </a:r>
          </a:p>
          <a:p>
            <a:endParaRPr lang="en-IN" sz="1100" dirty="0"/>
          </a:p>
          <a:p>
            <a:r>
              <a:rPr lang="en-IN" sz="1100" dirty="0"/>
              <a:t>    if </a:t>
            </a:r>
            <a:r>
              <a:rPr lang="en-IN" sz="1100" dirty="0" err="1"/>
              <a:t>memory_info</a:t>
            </a:r>
            <a:r>
              <a:rPr lang="en-IN" sz="1100" dirty="0"/>
              <a:t>:</a:t>
            </a:r>
          </a:p>
          <a:p>
            <a:r>
              <a:rPr lang="en-IN" sz="1100" dirty="0"/>
              <a:t>        print("\</a:t>
            </a:r>
            <a:r>
              <a:rPr lang="en-IN" sz="1100" dirty="0" err="1"/>
              <a:t>nMemory</a:t>
            </a:r>
            <a:r>
              <a:rPr lang="en-IN" sz="1100" dirty="0"/>
              <a:t> information collected successfully:")</a:t>
            </a:r>
          </a:p>
          <a:p>
            <a:r>
              <a:rPr lang="en-IN" sz="1100" dirty="0"/>
              <a:t>        for hostname, info in </a:t>
            </a:r>
            <a:r>
              <a:rPr lang="en-IN" sz="1100" dirty="0" err="1"/>
              <a:t>memory_info.items</a:t>
            </a:r>
            <a:r>
              <a:rPr lang="en-IN" sz="1100" dirty="0"/>
              <a:t>():</a:t>
            </a:r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r>
              <a:rPr lang="en-IN" sz="1100" dirty="0"/>
              <a:t>            print("Memory info for {}: Total {} MB, Used {} </a:t>
            </a:r>
            <a:r>
              <a:rPr lang="en-IN" sz="1100" dirty="0" err="1"/>
              <a:t>MB".format</a:t>
            </a:r>
            <a:r>
              <a:rPr lang="en-IN" sz="1100" dirty="0"/>
              <a:t>(hostname, info['</a:t>
            </a:r>
            <a:r>
              <a:rPr lang="en-IN" sz="1100" dirty="0" err="1"/>
              <a:t>total_memory_MB</a:t>
            </a:r>
            <a:r>
              <a:rPr lang="en-IN" sz="1100" dirty="0"/>
              <a:t>'], info['</a:t>
            </a:r>
            <a:r>
              <a:rPr lang="en-IN" sz="1100" dirty="0" err="1"/>
              <a:t>used_memory_MB</a:t>
            </a:r>
            <a:r>
              <a:rPr lang="en-IN" sz="1100" dirty="0"/>
              <a:t>']))</a:t>
            </a:r>
          </a:p>
          <a:p>
            <a:endParaRPr lang="en-IN" sz="1100" dirty="0"/>
          </a:p>
          <a:p>
            <a:r>
              <a:rPr lang="en-IN" sz="1100" dirty="0"/>
              <a:t>        print("\</a:t>
            </a:r>
            <a:r>
              <a:rPr lang="en-IN" sz="1100" dirty="0" err="1"/>
              <a:t>nAnalyzing</a:t>
            </a:r>
            <a:r>
              <a:rPr lang="en-IN" sz="1100" dirty="0"/>
              <a:t> memory constraints...")</a:t>
            </a:r>
          </a:p>
          <a:p>
            <a:r>
              <a:rPr lang="en-IN" sz="1100" dirty="0"/>
              <a:t>        </a:t>
            </a:r>
            <a:r>
              <a:rPr lang="en-IN" sz="1100" dirty="0" err="1"/>
              <a:t>analyze_memory_constraints</a:t>
            </a:r>
            <a:r>
              <a:rPr lang="en-IN" sz="1100" dirty="0"/>
              <a:t>(</a:t>
            </a:r>
            <a:r>
              <a:rPr lang="en-IN" sz="1100" dirty="0" err="1"/>
              <a:t>memory_info</a:t>
            </a:r>
            <a:r>
              <a:rPr lang="en-IN" sz="1100" dirty="0"/>
              <a:t>)</a:t>
            </a:r>
          </a:p>
          <a:p>
            <a:r>
              <a:rPr lang="en-IN" sz="1100" dirty="0"/>
              <a:t>    else:</a:t>
            </a:r>
          </a:p>
          <a:p>
            <a:r>
              <a:rPr lang="en-IN" sz="1100" dirty="0"/>
              <a:t>        print("Failed to collect memory information from cluster nodes.")</a:t>
            </a:r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141240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89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11925" y="3639383"/>
            <a:ext cx="11240333" cy="709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9"/>
              </a:lnSpc>
              <a:buNone/>
            </a:pPr>
            <a:r>
              <a:rPr lang="en-US" sz="4471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Case Studies in Memory Management</a:t>
            </a:r>
            <a:endParaRPr lang="en-US" sz="447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925" y="4689753"/>
            <a:ext cx="567690" cy="567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11925" y="5484495"/>
            <a:ext cx="2838926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Climate Modeling</a:t>
            </a:r>
            <a:endParaRPr lang="en-US" sz="2235" dirty="0"/>
          </a:p>
        </p:txBody>
      </p:sp>
      <p:sp>
        <p:nvSpPr>
          <p:cNvPr id="8" name="Text 4"/>
          <p:cNvSpPr/>
          <p:nvPr/>
        </p:nvSpPr>
        <p:spPr>
          <a:xfrm>
            <a:off x="1111925" y="5975509"/>
            <a:ext cx="3908346" cy="14535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Effective memory management enabled high-resolution climate simulations on constrained HPC systems.</a:t>
            </a:r>
            <a:endParaRPr lang="en-US" sz="1788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0908" y="4689753"/>
            <a:ext cx="567690" cy="5676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60908" y="5484495"/>
            <a:ext cx="2838926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Drug Discovery</a:t>
            </a:r>
            <a:endParaRPr lang="en-US" sz="2235" dirty="0"/>
          </a:p>
        </p:txBody>
      </p:sp>
      <p:sp>
        <p:nvSpPr>
          <p:cNvPr id="11" name="Text 6"/>
          <p:cNvSpPr/>
          <p:nvPr/>
        </p:nvSpPr>
        <p:spPr>
          <a:xfrm>
            <a:off x="5360908" y="5975509"/>
            <a:ext cx="3908346" cy="14535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Novel in-situ data processing strategies reduced the memory footprint of molecular dynamics simulations.</a:t>
            </a:r>
            <a:endParaRPr lang="en-US" sz="1788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9892" y="4689753"/>
            <a:ext cx="567690" cy="5676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09892" y="5484495"/>
            <a:ext cx="3908465" cy="7096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4"/>
              </a:lnSpc>
              <a:buNone/>
            </a:pPr>
            <a:r>
              <a:rPr lang="en-US" sz="2235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Manufacturing Simulations</a:t>
            </a:r>
            <a:endParaRPr lang="en-US" sz="2235" dirty="0"/>
          </a:p>
        </p:txBody>
      </p:sp>
      <p:sp>
        <p:nvSpPr>
          <p:cNvPr id="14" name="Text 8"/>
          <p:cNvSpPr/>
          <p:nvPr/>
        </p:nvSpPr>
        <p:spPr>
          <a:xfrm>
            <a:off x="9609892" y="6330315"/>
            <a:ext cx="3908465" cy="1090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61"/>
              </a:lnSpc>
              <a:buNone/>
            </a:pPr>
            <a:r>
              <a:rPr lang="en-US" sz="1788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Innovative checkpointing and data compression techniques enabled scaling of complex industrial models.</a:t>
            </a:r>
            <a:endParaRPr lang="en-US" sz="178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76" y="1268373"/>
            <a:ext cx="5038130" cy="569285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13978" y="1489472"/>
            <a:ext cx="7888843" cy="112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12"/>
              </a:lnSpc>
              <a:buNone/>
            </a:pPr>
            <a:r>
              <a:rPr lang="en-US" sz="353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Looking Ahead: Future Considerations</a:t>
            </a:r>
            <a:endParaRPr lang="en-US" sz="3530" dirty="0"/>
          </a:p>
        </p:txBody>
      </p:sp>
      <p:sp>
        <p:nvSpPr>
          <p:cNvPr id="7" name="Shape 3"/>
          <p:cNvSpPr/>
          <p:nvPr/>
        </p:nvSpPr>
        <p:spPr>
          <a:xfrm>
            <a:off x="6113978" y="2879050"/>
            <a:ext cx="7888843" cy="3861078"/>
          </a:xfrm>
          <a:prstGeom prst="roundRect">
            <a:avLst>
              <a:gd name="adj" fmla="val 8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121598" y="2886670"/>
            <a:ext cx="7873603" cy="13775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300907" y="3001804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Emerging Memory Technologies</a:t>
            </a:r>
            <a:endParaRPr lang="en-US" sz="1412" dirty="0"/>
          </a:p>
        </p:txBody>
      </p:sp>
      <p:sp>
        <p:nvSpPr>
          <p:cNvPr id="10" name="Text 6"/>
          <p:cNvSpPr/>
          <p:nvPr/>
        </p:nvSpPr>
        <p:spPr>
          <a:xfrm>
            <a:off x="10241518" y="3001804"/>
            <a:ext cx="3574375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Novel memory architectures like high-bandwidth memory, persistent memory, and processing-in-memory could transform HPC memory management.</a:t>
            </a:r>
            <a:endParaRPr lang="en-US" sz="1412" dirty="0"/>
          </a:p>
        </p:txBody>
      </p:sp>
      <p:sp>
        <p:nvSpPr>
          <p:cNvPr id="11" name="Shape 7"/>
          <p:cNvSpPr/>
          <p:nvPr/>
        </p:nvSpPr>
        <p:spPr>
          <a:xfrm>
            <a:off x="6121598" y="4264223"/>
            <a:ext cx="7873603" cy="13775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300907" y="4379357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Automated Memory Optimization</a:t>
            </a:r>
            <a:endParaRPr lang="en-US" sz="1412" dirty="0"/>
          </a:p>
        </p:txBody>
      </p:sp>
      <p:sp>
        <p:nvSpPr>
          <p:cNvPr id="13" name="Text 9"/>
          <p:cNvSpPr/>
          <p:nvPr/>
        </p:nvSpPr>
        <p:spPr>
          <a:xfrm>
            <a:off x="10241518" y="4379357"/>
            <a:ext cx="3574375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Machine learning-based techniques for dynamic memory allocation and data placement could improve simulation efficiency.</a:t>
            </a:r>
            <a:endParaRPr lang="en-US" sz="1412" dirty="0"/>
          </a:p>
        </p:txBody>
      </p:sp>
      <p:sp>
        <p:nvSpPr>
          <p:cNvPr id="14" name="Shape 10"/>
          <p:cNvSpPr/>
          <p:nvPr/>
        </p:nvSpPr>
        <p:spPr>
          <a:xfrm>
            <a:off x="6121598" y="5641777"/>
            <a:ext cx="7873603" cy="10907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300907" y="5756910"/>
            <a:ext cx="3574375" cy="286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Simulation Portability</a:t>
            </a:r>
            <a:endParaRPr lang="en-US" sz="1412" dirty="0"/>
          </a:p>
        </p:txBody>
      </p:sp>
      <p:sp>
        <p:nvSpPr>
          <p:cNvPr id="16" name="Text 12"/>
          <p:cNvSpPr/>
          <p:nvPr/>
        </p:nvSpPr>
        <p:spPr>
          <a:xfrm>
            <a:off x="10241518" y="5756910"/>
            <a:ext cx="3574375" cy="860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Developing memory-aware simulation frameworks and programming models to enable cross-platform scalability.</a:t>
            </a:r>
            <a:endParaRPr lang="en-US" sz="141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1523</Words>
  <Application>Microsoft Office PowerPoint</Application>
  <PresentationFormat>Custom</PresentationFormat>
  <Paragraphs>160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 Display</vt:lpstr>
      <vt:lpstr>Arial</vt:lpstr>
      <vt:lpstr>Fira Mono</vt:lpstr>
      <vt:lpstr>Fira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NEERUGANTI ALEX</cp:lastModifiedBy>
  <cp:revision>6</cp:revision>
  <dcterms:created xsi:type="dcterms:W3CDTF">2024-07-28T14:16:53Z</dcterms:created>
  <dcterms:modified xsi:type="dcterms:W3CDTF">2024-07-30T09:07:06Z</dcterms:modified>
</cp:coreProperties>
</file>